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18288000" cy="10287000"/>
  <p:notesSz cx="6858000" cy="9144000"/>
  <p:embeddedFontLst>
    <p:embeddedFont>
      <p:font typeface="Sensa Wild Fill" charset="1" panose="0000050000000000000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ustomXml" Target="../customXml/item1.xml"/><Relationship Id="rId3" Type="http://schemas.openxmlformats.org/officeDocument/2006/relationships/viewProps" Target="viewProps.xml"/><Relationship Id="rId12" Type="http://schemas.openxmlformats.org/officeDocument/2006/relationships/font" Target="fonts/font12.fntdata"/><Relationship Id="rId7" Type="http://schemas.openxmlformats.org/officeDocument/2006/relationships/slide" Target="slides/slide2.xml"/><Relationship Id="rId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6" Type="http://schemas.openxmlformats.org/officeDocument/2006/relationships/slide" Target="slides/slide1.xml"/><Relationship Id="rId5" Type="http://schemas.openxmlformats.org/officeDocument/2006/relationships/tableStyles" Target="tableStyles.xml"/><Relationship Id="rId15" Type="http://schemas.openxmlformats.org/officeDocument/2006/relationships/customXml" Target="../customXml/item3.xml"/><Relationship Id="rId10" Type="http://schemas.openxmlformats.org/officeDocument/2006/relationships/slide" Target="slides/slide5.xml"/><Relationship Id="rId4" Type="http://schemas.openxmlformats.org/officeDocument/2006/relationships/theme" Target="theme/theme1.xml"/><Relationship Id="rId9" Type="http://schemas.openxmlformats.org/officeDocument/2006/relationships/slide" Target="slides/slide4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Relationship Id="rId3" Target="../media/image6.png" Type="http://schemas.openxmlformats.org/officeDocument/2006/relationships/image"/><Relationship Id="rId4" Target="../media/image7.png" Type="http://schemas.openxmlformats.org/officeDocument/2006/relationships/image"/><Relationship Id="rId5" Target="../media/image8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Relationship Id="rId3" Target="../media/image10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jpeg" Type="http://schemas.openxmlformats.org/officeDocument/2006/relationships/image"/><Relationship Id="rId3" Target="../media/image14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CA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 descr="Garlic hand drawn sketch"/>
          <p:cNvSpPr/>
          <p:nvPr/>
        </p:nvSpPr>
        <p:spPr>
          <a:xfrm flipH="true" flipV="false" rot="1226397">
            <a:off x="13599832" y="6320961"/>
            <a:ext cx="4356419" cy="3778203"/>
          </a:xfrm>
          <a:custGeom>
            <a:avLst/>
            <a:gdLst/>
            <a:ahLst/>
            <a:cxnLst/>
            <a:rect r="r" b="b" t="t" l="l"/>
            <a:pathLst>
              <a:path h="3778203" w="4356419">
                <a:moveTo>
                  <a:pt x="4356419" y="0"/>
                </a:moveTo>
                <a:lnTo>
                  <a:pt x="0" y="0"/>
                </a:lnTo>
                <a:lnTo>
                  <a:pt x="0" y="3778203"/>
                </a:lnTo>
                <a:lnTo>
                  <a:pt x="4356419" y="3778203"/>
                </a:lnTo>
                <a:lnTo>
                  <a:pt x="435641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271999" y="992837"/>
            <a:ext cx="7908899" cy="8301325"/>
          </a:xfrm>
          <a:custGeom>
            <a:avLst/>
            <a:gdLst/>
            <a:ahLst/>
            <a:cxnLst/>
            <a:rect r="r" b="b" t="t" l="l"/>
            <a:pathLst>
              <a:path h="8301325" w="7908899">
                <a:moveTo>
                  <a:pt x="7908899" y="0"/>
                </a:moveTo>
                <a:lnTo>
                  <a:pt x="0" y="0"/>
                </a:lnTo>
                <a:lnTo>
                  <a:pt x="0" y="8301326"/>
                </a:lnTo>
                <a:lnTo>
                  <a:pt x="7908899" y="8301326"/>
                </a:lnTo>
                <a:lnTo>
                  <a:pt x="790889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9144000" y="3762061"/>
            <a:ext cx="5101723" cy="15864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1238"/>
              </a:lnSpc>
            </a:pPr>
            <a:r>
              <a:rPr lang="en-US" sz="13378" spc="682">
                <a:solidFill>
                  <a:srgbClr val="FEF8ED"/>
                </a:solidFill>
                <a:latin typeface="Sensa Wild Fill"/>
                <a:ea typeface="Sensa Wild Fill"/>
                <a:cs typeface="Sensa Wild Fill"/>
                <a:sym typeface="Sensa Wild Fill"/>
              </a:rPr>
              <a:t>bonde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9302098" y="5178616"/>
            <a:ext cx="4785526" cy="140124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937"/>
              </a:lnSpc>
            </a:pPr>
            <a:r>
              <a:rPr lang="en-US" sz="11830" spc="603">
                <a:solidFill>
                  <a:srgbClr val="FEF8ED"/>
                </a:solidFill>
                <a:latin typeface="Sensa Wild Fill"/>
                <a:ea typeface="Sensa Wild Fill"/>
                <a:cs typeface="Sensa Wild Fill"/>
                <a:sym typeface="Sensa Wild Fill"/>
              </a:rPr>
              <a:t>lauget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CA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8039100" y="1028700"/>
            <a:ext cx="4562475" cy="4067175"/>
          </a:xfrm>
          <a:custGeom>
            <a:avLst/>
            <a:gdLst/>
            <a:ahLst/>
            <a:cxnLst/>
            <a:rect r="r" b="b" t="t" l="l"/>
            <a:pathLst>
              <a:path h="4067175" w="4562475">
                <a:moveTo>
                  <a:pt x="0" y="0"/>
                </a:moveTo>
                <a:lnTo>
                  <a:pt x="4562475" y="0"/>
                </a:lnTo>
                <a:lnTo>
                  <a:pt x="4562475" y="4067175"/>
                </a:lnTo>
                <a:lnTo>
                  <a:pt x="0" y="406717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835" t="0" r="-8835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false" rot="0">
            <a:off x="12696825" y="1028700"/>
            <a:ext cx="4562475" cy="4067175"/>
          </a:xfrm>
          <a:custGeom>
            <a:avLst/>
            <a:gdLst/>
            <a:ahLst/>
            <a:cxnLst/>
            <a:rect r="r" b="b" t="t" l="l"/>
            <a:pathLst>
              <a:path h="4067175" w="4562475">
                <a:moveTo>
                  <a:pt x="0" y="0"/>
                </a:moveTo>
                <a:lnTo>
                  <a:pt x="4562475" y="0"/>
                </a:lnTo>
                <a:lnTo>
                  <a:pt x="4562475" y="4067175"/>
                </a:lnTo>
                <a:lnTo>
                  <a:pt x="0" y="40671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188" t="0" r="-9188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8039100" y="5191125"/>
            <a:ext cx="4562475" cy="4067175"/>
          </a:xfrm>
          <a:custGeom>
            <a:avLst/>
            <a:gdLst/>
            <a:ahLst/>
            <a:cxnLst/>
            <a:rect r="r" b="b" t="t" l="l"/>
            <a:pathLst>
              <a:path h="4067175" w="4562475">
                <a:moveTo>
                  <a:pt x="0" y="0"/>
                </a:moveTo>
                <a:lnTo>
                  <a:pt x="4562475" y="0"/>
                </a:lnTo>
                <a:lnTo>
                  <a:pt x="4562475" y="4067175"/>
                </a:lnTo>
                <a:lnTo>
                  <a:pt x="0" y="406717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9800" t="0" r="-980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12696825" y="5191125"/>
            <a:ext cx="4562475" cy="4067175"/>
          </a:xfrm>
          <a:custGeom>
            <a:avLst/>
            <a:gdLst/>
            <a:ahLst/>
            <a:cxnLst/>
            <a:rect r="r" b="b" t="t" l="l"/>
            <a:pathLst>
              <a:path h="4067175" w="4562475">
                <a:moveTo>
                  <a:pt x="0" y="0"/>
                </a:moveTo>
                <a:lnTo>
                  <a:pt x="4562475" y="0"/>
                </a:lnTo>
                <a:lnTo>
                  <a:pt x="4562475" y="4067175"/>
                </a:lnTo>
                <a:lnTo>
                  <a:pt x="0" y="406717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9979" t="0" r="-9979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28700" y="2808606"/>
            <a:ext cx="6450951" cy="644969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3409"/>
              </a:lnSpc>
              <a:spcBef>
                <a:spcPct val="0"/>
              </a:spcBef>
            </a:pPr>
            <a:r>
              <a:rPr lang="en-US" sz="3099" spc="266" strike="noStrike" u="none">
                <a:solidFill>
                  <a:srgbClr val="FEF8ED"/>
                </a:solidFill>
                <a:latin typeface="Sensa Wild Fill"/>
                <a:ea typeface="Sensa Wild Fill"/>
                <a:cs typeface="Sensa Wild Fill"/>
                <a:sym typeface="Sensa Wild Fill"/>
              </a:rPr>
              <a:t>BONDELAUGET ER EN SAMMENSLUTNING AF PASSIONEREDE SMÅSKALA-BØNDER PÅ DJURSLAND. MED ET FÆLLES LAUG KAN VI MINDSKE AFSTANDEN OG DISTANCERINGEN MELLEM JORD TIL BORD, MELLEM KUNDE OG BONDE, OG BØNDER IMELLEM.</a:t>
            </a:r>
          </a:p>
          <a:p>
            <a:pPr algn="l" marL="0" indent="0" lvl="0">
              <a:lnSpc>
                <a:spcPts val="3409"/>
              </a:lnSpc>
              <a:spcBef>
                <a:spcPct val="0"/>
              </a:spcBef>
            </a:pPr>
          </a:p>
          <a:p>
            <a:pPr algn="l" marL="0" indent="0" lvl="0">
              <a:lnSpc>
                <a:spcPts val="3409"/>
              </a:lnSpc>
              <a:spcBef>
                <a:spcPct val="0"/>
              </a:spcBef>
            </a:pPr>
            <a:r>
              <a:rPr lang="en-US" sz="3099" spc="266" strike="noStrike" u="none">
                <a:solidFill>
                  <a:srgbClr val="FEF8ED"/>
                </a:solidFill>
                <a:latin typeface="Sensa Wild Fill"/>
                <a:ea typeface="Sensa Wild Fill"/>
                <a:cs typeface="Sensa Wild Fill"/>
                <a:sym typeface="Sensa Wild Fill"/>
              </a:rPr>
              <a:t>VI ØNSKER AT SKABE EN STÆRKERE LOKAL MADKULTUR PÅ DJURSLAND, HVOR MAD DYRKES UD REGENERATIVE PRINCIPPER I BALANCE MED NATUREN OG TIL FREMME AF BIODIVERSITET.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028700" y="1257300"/>
            <a:ext cx="6146800" cy="105727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7649"/>
              </a:lnSpc>
              <a:spcBef>
                <a:spcPct val="0"/>
              </a:spcBef>
            </a:pPr>
            <a:r>
              <a:rPr lang="en-US" sz="8499" spc="730" strike="noStrike" u="none">
                <a:solidFill>
                  <a:srgbClr val="FEF8ED"/>
                </a:solidFill>
                <a:latin typeface="Sensa Wild Fill"/>
                <a:ea typeface="Sensa Wild Fill"/>
                <a:cs typeface="Sensa Wild Fill"/>
                <a:sym typeface="Sensa Wild Fill"/>
              </a:rPr>
              <a:t>VISION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CA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685789" y="1200150"/>
            <a:ext cx="14161715" cy="12915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9600"/>
              </a:lnSpc>
              <a:spcBef>
                <a:spcPct val="0"/>
              </a:spcBef>
            </a:pPr>
            <a:r>
              <a:rPr lang="en-US" sz="9600" spc="825" u="none">
                <a:solidFill>
                  <a:srgbClr val="67862E"/>
                </a:solidFill>
                <a:latin typeface="Sensa Wild Fill"/>
                <a:ea typeface="Sensa Wild Fill"/>
                <a:cs typeface="Sensa Wild Fill"/>
                <a:sym typeface="Sensa Wild Fill"/>
              </a:rPr>
              <a:t>BONDELAUGET</a:t>
            </a:r>
          </a:p>
        </p:txBody>
      </p:sp>
      <p:sp>
        <p:nvSpPr>
          <p:cNvPr name="Freeform 3" id="3"/>
          <p:cNvSpPr/>
          <p:nvPr/>
        </p:nvSpPr>
        <p:spPr>
          <a:xfrm flipH="true" flipV="false" rot="0">
            <a:off x="649920" y="3799500"/>
            <a:ext cx="3875452" cy="5871897"/>
          </a:xfrm>
          <a:custGeom>
            <a:avLst/>
            <a:gdLst/>
            <a:ahLst/>
            <a:cxnLst/>
            <a:rect r="r" b="b" t="t" l="l"/>
            <a:pathLst>
              <a:path h="5871897" w="3875452">
                <a:moveTo>
                  <a:pt x="3875453" y="0"/>
                </a:moveTo>
                <a:lnTo>
                  <a:pt x="0" y="0"/>
                </a:lnTo>
                <a:lnTo>
                  <a:pt x="0" y="5871898"/>
                </a:lnTo>
                <a:lnTo>
                  <a:pt x="3875453" y="5871898"/>
                </a:lnTo>
                <a:lnTo>
                  <a:pt x="387545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true" flipV="false" rot="0">
            <a:off x="497520" y="3647100"/>
            <a:ext cx="3875452" cy="5871897"/>
          </a:xfrm>
          <a:custGeom>
            <a:avLst/>
            <a:gdLst/>
            <a:ahLst/>
            <a:cxnLst/>
            <a:rect r="r" b="b" t="t" l="l"/>
            <a:pathLst>
              <a:path h="5871897" w="3875452">
                <a:moveTo>
                  <a:pt x="3875453" y="0"/>
                </a:moveTo>
                <a:lnTo>
                  <a:pt x="0" y="0"/>
                </a:lnTo>
                <a:lnTo>
                  <a:pt x="0" y="5871898"/>
                </a:lnTo>
                <a:lnTo>
                  <a:pt x="3875453" y="5871898"/>
                </a:lnTo>
                <a:lnTo>
                  <a:pt x="387545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685789" y="5191286"/>
            <a:ext cx="3470856" cy="31624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66"/>
              </a:lnSpc>
            </a:pPr>
            <a:r>
              <a:rPr lang="en-US" sz="3644" spc="313">
                <a:solidFill>
                  <a:srgbClr val="67862E"/>
                </a:solidFill>
                <a:latin typeface="Sensa Wild Fill"/>
                <a:ea typeface="Sensa Wild Fill"/>
                <a:cs typeface="Sensa Wild Fill"/>
                <a:sym typeface="Sensa Wild Fill"/>
              </a:rPr>
              <a:t>BONDELAUGET</a:t>
            </a:r>
          </a:p>
          <a:p>
            <a:pPr algn="ctr">
              <a:lnSpc>
                <a:spcPts val="5066"/>
              </a:lnSpc>
            </a:pPr>
          </a:p>
          <a:p>
            <a:pPr algn="ctr">
              <a:lnSpc>
                <a:spcPts val="5066"/>
              </a:lnSpc>
              <a:spcBef>
                <a:spcPct val="0"/>
              </a:spcBef>
            </a:pPr>
            <a:r>
              <a:rPr lang="en-US" sz="3644" spc="313">
                <a:solidFill>
                  <a:srgbClr val="67862E"/>
                </a:solidFill>
                <a:latin typeface="Sensa Wild Fill"/>
                <a:ea typeface="Sensa Wild Fill"/>
                <a:cs typeface="Sensa Wild Fill"/>
                <a:sym typeface="Sensa Wild Fill"/>
              </a:rPr>
              <a:t> ERHVERVS-DRIVENDE FORENING</a:t>
            </a:r>
          </a:p>
        </p:txBody>
      </p:sp>
      <p:sp>
        <p:nvSpPr>
          <p:cNvPr name="Freeform 6" id="6"/>
          <p:cNvSpPr/>
          <p:nvPr/>
        </p:nvSpPr>
        <p:spPr>
          <a:xfrm flipH="true" flipV="false" rot="0">
            <a:off x="4884366" y="3799500"/>
            <a:ext cx="3875452" cy="5871897"/>
          </a:xfrm>
          <a:custGeom>
            <a:avLst/>
            <a:gdLst/>
            <a:ahLst/>
            <a:cxnLst/>
            <a:rect r="r" b="b" t="t" l="l"/>
            <a:pathLst>
              <a:path h="5871897" w="3875452">
                <a:moveTo>
                  <a:pt x="3875453" y="0"/>
                </a:moveTo>
                <a:lnTo>
                  <a:pt x="0" y="0"/>
                </a:lnTo>
                <a:lnTo>
                  <a:pt x="0" y="5871898"/>
                </a:lnTo>
                <a:lnTo>
                  <a:pt x="3875453" y="5871898"/>
                </a:lnTo>
                <a:lnTo>
                  <a:pt x="387545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false" rot="0">
            <a:off x="4731966" y="3647100"/>
            <a:ext cx="3875452" cy="5871897"/>
          </a:xfrm>
          <a:custGeom>
            <a:avLst/>
            <a:gdLst/>
            <a:ahLst/>
            <a:cxnLst/>
            <a:rect r="r" b="b" t="t" l="l"/>
            <a:pathLst>
              <a:path h="5871897" w="3875452">
                <a:moveTo>
                  <a:pt x="3875453" y="0"/>
                </a:moveTo>
                <a:lnTo>
                  <a:pt x="0" y="0"/>
                </a:lnTo>
                <a:lnTo>
                  <a:pt x="0" y="5871898"/>
                </a:lnTo>
                <a:lnTo>
                  <a:pt x="3875453" y="5871898"/>
                </a:lnTo>
                <a:lnTo>
                  <a:pt x="387545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4731966" y="5287652"/>
            <a:ext cx="4137669" cy="31624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66"/>
              </a:lnSpc>
            </a:pPr>
            <a:r>
              <a:rPr lang="en-US" sz="3644" spc="313">
                <a:solidFill>
                  <a:srgbClr val="67862E"/>
                </a:solidFill>
                <a:latin typeface="Sensa Wild Fill"/>
                <a:ea typeface="Sensa Wild Fill"/>
                <a:cs typeface="Sensa Wild Fill"/>
                <a:sym typeface="Sensa Wild Fill"/>
              </a:rPr>
              <a:t>BONDELAUGETS-VENNER</a:t>
            </a:r>
          </a:p>
          <a:p>
            <a:pPr algn="ctr">
              <a:lnSpc>
                <a:spcPts val="5066"/>
              </a:lnSpc>
            </a:pPr>
          </a:p>
          <a:p>
            <a:pPr algn="ctr">
              <a:lnSpc>
                <a:spcPts val="5066"/>
              </a:lnSpc>
            </a:pPr>
            <a:r>
              <a:rPr lang="en-US" sz="3644" spc="313">
                <a:solidFill>
                  <a:srgbClr val="67862E"/>
                </a:solidFill>
                <a:latin typeface="Sensa Wild Fill"/>
                <a:ea typeface="Sensa Wild Fill"/>
                <a:cs typeface="Sensa Wild Fill"/>
                <a:sym typeface="Sensa Wild Fill"/>
              </a:rPr>
              <a:t>FRIVILLIG-</a:t>
            </a:r>
          </a:p>
          <a:p>
            <a:pPr algn="ctr">
              <a:lnSpc>
                <a:spcPts val="5066"/>
              </a:lnSpc>
              <a:spcBef>
                <a:spcPct val="0"/>
              </a:spcBef>
            </a:pPr>
            <a:r>
              <a:rPr lang="en-US" sz="3644" spc="313">
                <a:solidFill>
                  <a:srgbClr val="67862E"/>
                </a:solidFill>
                <a:latin typeface="Sensa Wild Fill"/>
                <a:ea typeface="Sensa Wild Fill"/>
                <a:cs typeface="Sensa Wild Fill"/>
                <a:sym typeface="Sensa Wild Fill"/>
              </a:rPr>
              <a:t>FORENING </a:t>
            </a:r>
          </a:p>
        </p:txBody>
      </p:sp>
      <p:sp>
        <p:nvSpPr>
          <p:cNvPr name="Freeform 9" id="9"/>
          <p:cNvSpPr/>
          <p:nvPr/>
        </p:nvSpPr>
        <p:spPr>
          <a:xfrm flipH="true" flipV="false" rot="0">
            <a:off x="9411796" y="3806002"/>
            <a:ext cx="3875452" cy="5871897"/>
          </a:xfrm>
          <a:custGeom>
            <a:avLst/>
            <a:gdLst/>
            <a:ahLst/>
            <a:cxnLst/>
            <a:rect r="r" b="b" t="t" l="l"/>
            <a:pathLst>
              <a:path h="5871897" w="3875452">
                <a:moveTo>
                  <a:pt x="3875453" y="0"/>
                </a:moveTo>
                <a:lnTo>
                  <a:pt x="0" y="0"/>
                </a:lnTo>
                <a:lnTo>
                  <a:pt x="0" y="5871897"/>
                </a:lnTo>
                <a:lnTo>
                  <a:pt x="3875453" y="5871897"/>
                </a:lnTo>
                <a:lnTo>
                  <a:pt x="387545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true" flipV="false" rot="0">
            <a:off x="9259396" y="3653602"/>
            <a:ext cx="3875452" cy="5871897"/>
          </a:xfrm>
          <a:custGeom>
            <a:avLst/>
            <a:gdLst/>
            <a:ahLst/>
            <a:cxnLst/>
            <a:rect r="r" b="b" t="t" l="l"/>
            <a:pathLst>
              <a:path h="5871897" w="3875452">
                <a:moveTo>
                  <a:pt x="3875453" y="0"/>
                </a:moveTo>
                <a:lnTo>
                  <a:pt x="0" y="0"/>
                </a:lnTo>
                <a:lnTo>
                  <a:pt x="0" y="5871897"/>
                </a:lnTo>
                <a:lnTo>
                  <a:pt x="3875453" y="5871897"/>
                </a:lnTo>
                <a:lnTo>
                  <a:pt x="3875453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1" id="11"/>
          <p:cNvSpPr/>
          <p:nvPr/>
        </p:nvSpPr>
        <p:spPr>
          <a:xfrm flipH="true" flipV="false" rot="0">
            <a:off x="13841278" y="3647100"/>
            <a:ext cx="3875452" cy="5871897"/>
          </a:xfrm>
          <a:custGeom>
            <a:avLst/>
            <a:gdLst/>
            <a:ahLst/>
            <a:cxnLst/>
            <a:rect r="r" b="b" t="t" l="l"/>
            <a:pathLst>
              <a:path h="5871897" w="3875452">
                <a:moveTo>
                  <a:pt x="3875452" y="0"/>
                </a:moveTo>
                <a:lnTo>
                  <a:pt x="0" y="0"/>
                </a:lnTo>
                <a:lnTo>
                  <a:pt x="0" y="5871898"/>
                </a:lnTo>
                <a:lnTo>
                  <a:pt x="3875452" y="5871898"/>
                </a:lnTo>
                <a:lnTo>
                  <a:pt x="387545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2" id="12"/>
          <p:cNvSpPr txBox="true"/>
          <p:nvPr/>
        </p:nvSpPr>
        <p:spPr>
          <a:xfrm rot="0">
            <a:off x="9280688" y="5915987"/>
            <a:ext cx="4137669" cy="12579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66"/>
              </a:lnSpc>
            </a:pPr>
            <a:r>
              <a:rPr lang="en-US" sz="3644" spc="313">
                <a:solidFill>
                  <a:srgbClr val="67862E"/>
                </a:solidFill>
                <a:latin typeface="Sensa Wild Fill"/>
                <a:ea typeface="Sensa Wild Fill"/>
                <a:cs typeface="Sensa Wild Fill"/>
                <a:sym typeface="Sensa Wild Fill"/>
              </a:rPr>
              <a:t>14 </a:t>
            </a:r>
          </a:p>
          <a:p>
            <a:pPr algn="ctr">
              <a:lnSpc>
                <a:spcPts val="5066"/>
              </a:lnSpc>
              <a:spcBef>
                <a:spcPct val="0"/>
              </a:spcBef>
            </a:pPr>
            <a:r>
              <a:rPr lang="en-US" sz="3644" spc="313">
                <a:solidFill>
                  <a:srgbClr val="67862E"/>
                </a:solidFill>
                <a:latin typeface="Sensa Wild Fill"/>
                <a:ea typeface="Sensa Wild Fill"/>
                <a:cs typeface="Sensa Wild Fill"/>
                <a:sym typeface="Sensa Wild Fill"/>
              </a:rPr>
              <a:t>PRODUCENTER </a:t>
            </a:r>
          </a:p>
        </p:txBody>
      </p:sp>
      <p:sp>
        <p:nvSpPr>
          <p:cNvPr name="Freeform 13" id="13"/>
          <p:cNvSpPr/>
          <p:nvPr/>
        </p:nvSpPr>
        <p:spPr>
          <a:xfrm flipH="true" flipV="false" rot="0">
            <a:off x="13993678" y="3799500"/>
            <a:ext cx="3875452" cy="5871897"/>
          </a:xfrm>
          <a:custGeom>
            <a:avLst/>
            <a:gdLst/>
            <a:ahLst/>
            <a:cxnLst/>
            <a:rect r="r" b="b" t="t" l="l"/>
            <a:pathLst>
              <a:path h="5871897" w="3875452">
                <a:moveTo>
                  <a:pt x="3875452" y="0"/>
                </a:moveTo>
                <a:lnTo>
                  <a:pt x="0" y="0"/>
                </a:lnTo>
                <a:lnTo>
                  <a:pt x="0" y="5871898"/>
                </a:lnTo>
                <a:lnTo>
                  <a:pt x="3875452" y="5871898"/>
                </a:lnTo>
                <a:lnTo>
                  <a:pt x="3875452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14" id="14"/>
          <p:cNvSpPr txBox="true"/>
          <p:nvPr/>
        </p:nvSpPr>
        <p:spPr>
          <a:xfrm rot="0">
            <a:off x="13862570" y="6385806"/>
            <a:ext cx="4137669" cy="62308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66"/>
              </a:lnSpc>
              <a:spcBef>
                <a:spcPct val="0"/>
              </a:spcBef>
            </a:pPr>
            <a:r>
              <a:rPr lang="en-US" sz="3644" spc="313">
                <a:solidFill>
                  <a:srgbClr val="67862E"/>
                </a:solidFill>
                <a:latin typeface="Sensa Wild Fill"/>
                <a:ea typeface="Sensa Wild Fill"/>
                <a:cs typeface="Sensa Wild Fill"/>
                <a:sym typeface="Sensa Wild Fill"/>
              </a:rPr>
              <a:t>SEKRETARIATET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CA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271999" y="1281806"/>
            <a:ext cx="10138099" cy="7723388"/>
          </a:xfrm>
          <a:custGeom>
            <a:avLst/>
            <a:gdLst/>
            <a:ahLst/>
            <a:cxnLst/>
            <a:rect r="r" b="b" t="t" l="l"/>
            <a:pathLst>
              <a:path h="7723388" w="10138099">
                <a:moveTo>
                  <a:pt x="0" y="0"/>
                </a:moveTo>
                <a:lnTo>
                  <a:pt x="10138099" y="0"/>
                </a:lnTo>
                <a:lnTo>
                  <a:pt x="10138099" y="7723388"/>
                </a:lnTo>
                <a:lnTo>
                  <a:pt x="0" y="772338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1309673" y="1474056"/>
            <a:ext cx="5554984" cy="1057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280"/>
              </a:lnSpc>
            </a:pPr>
            <a:r>
              <a:rPr lang="en-US" sz="6900" spc="593">
                <a:solidFill>
                  <a:srgbClr val="FEF8ED"/>
                </a:solidFill>
                <a:latin typeface="Sensa Wild Fill"/>
                <a:ea typeface="Sensa Wild Fill"/>
                <a:cs typeface="Sensa Wild Fill"/>
                <a:sym typeface="Sensa Wild Fill"/>
              </a:rPr>
              <a:t>AKTIVITETER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0915030" y="3394281"/>
            <a:ext cx="6344270" cy="586401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705179" indent="-352589" lvl="1">
              <a:lnSpc>
                <a:spcPts val="4246"/>
              </a:lnSpc>
              <a:buFont typeface="Arial"/>
              <a:buChar char="•"/>
            </a:pPr>
            <a:r>
              <a:rPr lang="en-US" sz="3266">
                <a:solidFill>
                  <a:srgbClr val="FEF8ED"/>
                </a:solidFill>
                <a:latin typeface="Sensa Wild Fill"/>
                <a:ea typeface="Sensa Wild Fill"/>
                <a:cs typeface="Sensa Wild Fill"/>
                <a:sym typeface="Sensa Wild Fill"/>
              </a:rPr>
              <a:t>GÅRDBUTK, VEJBOD - LOKAL AFSÆTNING</a:t>
            </a:r>
          </a:p>
          <a:p>
            <a:pPr algn="l" marL="705179" indent="-352589" lvl="1">
              <a:lnSpc>
                <a:spcPts val="4246"/>
              </a:lnSpc>
              <a:buFont typeface="Arial"/>
              <a:buChar char="•"/>
            </a:pPr>
            <a:r>
              <a:rPr lang="en-US" sz="3266">
                <a:solidFill>
                  <a:srgbClr val="FEF8ED"/>
                </a:solidFill>
                <a:latin typeface="Sensa Wild Fill"/>
                <a:ea typeface="Sensa Wild Fill"/>
                <a:cs typeface="Sensa Wild Fill"/>
                <a:sym typeface="Sensa Wild Fill"/>
              </a:rPr>
              <a:t>STYRKE DEN LOKALE MADKULTUR</a:t>
            </a:r>
          </a:p>
          <a:p>
            <a:pPr algn="l" marL="705179" indent="-352589" lvl="1">
              <a:lnSpc>
                <a:spcPts val="4246"/>
              </a:lnSpc>
              <a:buFont typeface="Arial"/>
              <a:buChar char="•"/>
            </a:pPr>
            <a:r>
              <a:rPr lang="en-US" sz="3266">
                <a:solidFill>
                  <a:srgbClr val="FEF8ED"/>
                </a:solidFill>
                <a:latin typeface="Sensa Wild Fill"/>
                <a:ea typeface="Sensa Wild Fill"/>
                <a:cs typeface="Sensa Wild Fill"/>
                <a:sym typeface="Sensa Wild Fill"/>
              </a:rPr>
              <a:t>styrke fællesskabet/erfaringsdeling bønder imellem</a:t>
            </a:r>
          </a:p>
          <a:p>
            <a:pPr algn="l" marL="705179" indent="-352589" lvl="1">
              <a:lnSpc>
                <a:spcPts val="4246"/>
              </a:lnSpc>
              <a:buFont typeface="Arial"/>
              <a:buChar char="•"/>
            </a:pPr>
            <a:r>
              <a:rPr lang="en-US" sz="3266">
                <a:solidFill>
                  <a:srgbClr val="FEF8ED"/>
                </a:solidFill>
                <a:latin typeface="Sensa Wild Fill"/>
                <a:ea typeface="Sensa Wild Fill"/>
                <a:cs typeface="Sensa Wild Fill"/>
                <a:sym typeface="Sensa Wild Fill"/>
              </a:rPr>
              <a:t>vidensdeling-formidling</a:t>
            </a:r>
          </a:p>
          <a:p>
            <a:pPr algn="l" marL="705179" indent="-352589" lvl="1">
              <a:lnSpc>
                <a:spcPts val="4246"/>
              </a:lnSpc>
              <a:buFont typeface="Arial"/>
              <a:buChar char="•"/>
            </a:pPr>
            <a:r>
              <a:rPr lang="en-US" sz="3266">
                <a:solidFill>
                  <a:srgbClr val="FEF8ED"/>
                </a:solidFill>
                <a:latin typeface="Sensa Wild Fill"/>
                <a:ea typeface="Sensa Wild Fill"/>
                <a:cs typeface="Sensa Wild Fill"/>
                <a:sym typeface="Sensa Wild Fill"/>
              </a:rPr>
              <a:t>GRØNTMARKEDER</a:t>
            </a:r>
          </a:p>
          <a:p>
            <a:pPr algn="l" marL="705179" indent="-352589" lvl="1">
              <a:lnSpc>
                <a:spcPts val="4246"/>
              </a:lnSpc>
              <a:buFont typeface="Arial"/>
              <a:buChar char="•"/>
            </a:pPr>
            <a:r>
              <a:rPr lang="en-US" sz="3266">
                <a:solidFill>
                  <a:srgbClr val="FEF8ED"/>
                </a:solidFill>
                <a:latin typeface="Sensa Wild Fill"/>
                <a:ea typeface="Sensa Wild Fill"/>
                <a:cs typeface="Sensa Wild Fill"/>
                <a:sym typeface="Sensa Wild Fill"/>
              </a:rPr>
              <a:t>Den bæredygtige landsby</a:t>
            </a:r>
          </a:p>
          <a:p>
            <a:pPr algn="l" marL="705179" indent="-352589" lvl="1">
              <a:lnSpc>
                <a:spcPts val="4246"/>
              </a:lnSpc>
              <a:buFont typeface="Arial"/>
              <a:buChar char="•"/>
            </a:pPr>
            <a:r>
              <a:rPr lang="en-US" sz="3266">
                <a:solidFill>
                  <a:srgbClr val="FEF8ED"/>
                </a:solidFill>
                <a:latin typeface="Sensa Wild Fill"/>
                <a:ea typeface="Sensa Wild Fill"/>
                <a:cs typeface="Sensa Wild Fill"/>
                <a:sym typeface="Sensa Wild Fill"/>
              </a:rPr>
              <a:t>BØNNE-PATRULJEN</a:t>
            </a:r>
          </a:p>
          <a:p>
            <a:pPr algn="l" marL="705179" indent="-352589" lvl="1">
              <a:lnSpc>
                <a:spcPts val="4246"/>
              </a:lnSpc>
              <a:buFont typeface="Arial"/>
              <a:buChar char="•"/>
            </a:pPr>
            <a:r>
              <a:rPr lang="en-US" sz="3266">
                <a:solidFill>
                  <a:srgbClr val="FEF8ED"/>
                </a:solidFill>
                <a:latin typeface="Sensa Wild Fill"/>
                <a:ea typeface="Sensa Wild Fill"/>
                <a:cs typeface="Sensa Wild Fill"/>
                <a:sym typeface="Sensa Wild Fill"/>
              </a:rPr>
              <a:t>B2B</a:t>
            </a:r>
          </a:p>
        </p:txBody>
      </p:sp>
      <p:sp>
        <p:nvSpPr>
          <p:cNvPr name="AutoShape 5" id="5"/>
          <p:cNvSpPr/>
          <p:nvPr/>
        </p:nvSpPr>
        <p:spPr>
          <a:xfrm>
            <a:off x="11309673" y="2583718"/>
            <a:ext cx="5808095" cy="0"/>
          </a:xfrm>
          <a:prstGeom prst="line">
            <a:avLst/>
          </a:prstGeom>
          <a:ln cap="flat" w="104775">
            <a:solidFill>
              <a:srgbClr val="FEF8ED"/>
            </a:solidFill>
            <a:prstDash val="solid"/>
            <a:headEnd type="none" len="sm" w="sm"/>
            <a:tailEnd type="none" len="sm" w="sm"/>
          </a:ln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DCA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9873961" y="2197957"/>
            <a:ext cx="8604010" cy="74676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4200"/>
              </a:lnSpc>
              <a:spcBef>
                <a:spcPct val="0"/>
              </a:spcBef>
            </a:pPr>
            <a:r>
              <a:rPr lang="en-US" sz="3000" u="none">
                <a:solidFill>
                  <a:srgbClr val="67862E"/>
                </a:solidFill>
                <a:latin typeface="Sensa Wild Fill"/>
                <a:ea typeface="Sensa Wild Fill"/>
                <a:cs typeface="Sensa Wild Fill"/>
                <a:sym typeface="Sensa Wild Fill"/>
              </a:rPr>
              <a:t>SKOVLANDBRUGET MYRRHIS </a:t>
            </a:r>
          </a:p>
          <a:p>
            <a:pPr algn="l" marL="0" indent="0" lvl="0">
              <a:lnSpc>
                <a:spcPts val="4200"/>
              </a:lnSpc>
              <a:spcBef>
                <a:spcPct val="0"/>
              </a:spcBef>
            </a:pPr>
            <a:r>
              <a:rPr lang="en-US" sz="3000" u="none">
                <a:solidFill>
                  <a:srgbClr val="67862E"/>
                </a:solidFill>
                <a:latin typeface="Sensa Wild Fill"/>
                <a:ea typeface="Sensa Wild Fill"/>
                <a:cs typeface="Sensa Wild Fill"/>
                <a:sym typeface="Sensa Wild Fill"/>
              </a:rPr>
              <a:t>trustrupgaard </a:t>
            </a:r>
          </a:p>
          <a:p>
            <a:pPr algn="l" marL="0" indent="0" lvl="0">
              <a:lnSpc>
                <a:spcPts val="4200"/>
              </a:lnSpc>
              <a:spcBef>
                <a:spcPct val="0"/>
              </a:spcBef>
            </a:pPr>
            <a:r>
              <a:rPr lang="en-US" sz="3000" u="none">
                <a:solidFill>
                  <a:srgbClr val="67862E"/>
                </a:solidFill>
                <a:latin typeface="Sensa Wild Fill"/>
                <a:ea typeface="Sensa Wild Fill"/>
                <a:cs typeface="Sensa Wild Fill"/>
                <a:sym typeface="Sensa Wild Fill"/>
              </a:rPr>
              <a:t>kysthaven</a:t>
            </a:r>
          </a:p>
          <a:p>
            <a:pPr algn="l" marL="0" indent="0" lvl="0">
              <a:lnSpc>
                <a:spcPts val="4200"/>
              </a:lnSpc>
              <a:spcBef>
                <a:spcPct val="0"/>
              </a:spcBef>
            </a:pPr>
            <a:r>
              <a:rPr lang="en-US" sz="3000" u="none">
                <a:solidFill>
                  <a:srgbClr val="67862E"/>
                </a:solidFill>
                <a:latin typeface="Sensa Wild Fill"/>
                <a:ea typeface="Sensa Wild Fill"/>
                <a:cs typeface="Sensa Wild Fill"/>
                <a:sym typeface="Sensa Wild Fill"/>
              </a:rPr>
              <a:t>mols foods</a:t>
            </a:r>
          </a:p>
          <a:p>
            <a:pPr algn="l" marL="0" indent="0" lvl="0">
              <a:lnSpc>
                <a:spcPts val="4200"/>
              </a:lnSpc>
              <a:spcBef>
                <a:spcPct val="0"/>
              </a:spcBef>
            </a:pPr>
            <a:r>
              <a:rPr lang="en-US" sz="3000" u="none">
                <a:solidFill>
                  <a:srgbClr val="67862E"/>
                </a:solidFill>
                <a:latin typeface="Sensa Wild Fill"/>
                <a:ea typeface="Sensa Wild Fill"/>
                <a:cs typeface="Sensa Wild Fill"/>
                <a:sym typeface="Sensa Wild Fill"/>
              </a:rPr>
              <a:t>soldug - andelsgårde </a:t>
            </a:r>
          </a:p>
          <a:p>
            <a:pPr algn="l" marL="0" indent="0" lvl="0">
              <a:lnSpc>
                <a:spcPts val="4200"/>
              </a:lnSpc>
              <a:spcBef>
                <a:spcPct val="0"/>
              </a:spcBef>
            </a:pPr>
            <a:r>
              <a:rPr lang="en-US" sz="3000" u="none">
                <a:solidFill>
                  <a:srgbClr val="67862E"/>
                </a:solidFill>
                <a:latin typeface="Sensa Wild Fill"/>
                <a:ea typeface="Sensa Wild Fill"/>
                <a:cs typeface="Sensa Wild Fill"/>
                <a:sym typeface="Sensa Wild Fill"/>
              </a:rPr>
              <a:t>horseborg økoblomster og skovlandbrug</a:t>
            </a:r>
          </a:p>
          <a:p>
            <a:pPr algn="l" marL="0" indent="0" lvl="0">
              <a:lnSpc>
                <a:spcPts val="4200"/>
              </a:lnSpc>
              <a:spcBef>
                <a:spcPct val="0"/>
              </a:spcBef>
            </a:pPr>
            <a:r>
              <a:rPr lang="en-US" sz="3000" u="none">
                <a:solidFill>
                  <a:srgbClr val="67862E"/>
                </a:solidFill>
                <a:latin typeface="Sensa Wild Fill"/>
                <a:ea typeface="Sensa Wild Fill"/>
                <a:cs typeface="Sensa Wild Fill"/>
                <a:sym typeface="Sensa Wild Fill"/>
              </a:rPr>
              <a:t>Vega og kathrines urtelandbrug</a:t>
            </a:r>
          </a:p>
          <a:p>
            <a:pPr algn="l" marL="0" indent="0" lvl="0">
              <a:lnSpc>
                <a:spcPts val="4200"/>
              </a:lnSpc>
              <a:spcBef>
                <a:spcPct val="0"/>
              </a:spcBef>
            </a:pPr>
            <a:r>
              <a:rPr lang="en-US" sz="3000" u="none">
                <a:solidFill>
                  <a:srgbClr val="67862E"/>
                </a:solidFill>
                <a:latin typeface="Sensa Wild Fill"/>
                <a:ea typeface="Sensa Wild Fill"/>
                <a:cs typeface="Sensa Wild Fill"/>
                <a:sym typeface="Sensa Wild Fill"/>
              </a:rPr>
              <a:t>fra kæret </a:t>
            </a:r>
          </a:p>
          <a:p>
            <a:pPr algn="l" marL="0" indent="0" lvl="0">
              <a:lnSpc>
                <a:spcPts val="4200"/>
              </a:lnSpc>
              <a:spcBef>
                <a:spcPct val="0"/>
              </a:spcBef>
            </a:pPr>
            <a:r>
              <a:rPr lang="en-US" sz="3000" u="none">
                <a:solidFill>
                  <a:srgbClr val="67862E"/>
                </a:solidFill>
                <a:latin typeface="Sensa Wild Fill"/>
                <a:ea typeface="Sensa Wild Fill"/>
                <a:cs typeface="Sensa Wild Fill"/>
                <a:sym typeface="Sensa Wild Fill"/>
              </a:rPr>
              <a:t>le petite ferme </a:t>
            </a:r>
          </a:p>
          <a:p>
            <a:pPr algn="l" marL="0" indent="0" lvl="0">
              <a:lnSpc>
                <a:spcPts val="4200"/>
              </a:lnSpc>
              <a:spcBef>
                <a:spcPct val="0"/>
              </a:spcBef>
            </a:pPr>
            <a:r>
              <a:rPr lang="en-US" sz="3000" u="none">
                <a:solidFill>
                  <a:srgbClr val="67862E"/>
                </a:solidFill>
                <a:latin typeface="Sensa Wild Fill"/>
                <a:ea typeface="Sensa Wild Fill"/>
                <a:cs typeface="Sensa Wild Fill"/>
                <a:sym typeface="Sensa Wild Fill"/>
              </a:rPr>
              <a:t>svampekompagniet </a:t>
            </a:r>
          </a:p>
          <a:p>
            <a:pPr algn="l" marL="0" indent="0" lvl="0">
              <a:lnSpc>
                <a:spcPts val="4200"/>
              </a:lnSpc>
              <a:spcBef>
                <a:spcPct val="0"/>
              </a:spcBef>
            </a:pPr>
            <a:r>
              <a:rPr lang="en-US" sz="3000" u="none">
                <a:solidFill>
                  <a:srgbClr val="67862E"/>
                </a:solidFill>
                <a:latin typeface="Sensa Wild Fill"/>
                <a:ea typeface="Sensa Wild Fill"/>
                <a:cs typeface="Sensa Wild Fill"/>
                <a:sym typeface="Sensa Wild Fill"/>
              </a:rPr>
              <a:t>mikroliv </a:t>
            </a:r>
          </a:p>
          <a:p>
            <a:pPr algn="l" marL="0" indent="0" lvl="0">
              <a:lnSpc>
                <a:spcPts val="4200"/>
              </a:lnSpc>
              <a:spcBef>
                <a:spcPct val="0"/>
              </a:spcBef>
            </a:pPr>
            <a:r>
              <a:rPr lang="en-US" sz="3000" u="none">
                <a:solidFill>
                  <a:srgbClr val="67862E"/>
                </a:solidFill>
                <a:latin typeface="Sensa Wild Fill"/>
                <a:ea typeface="Sensa Wild Fill"/>
                <a:cs typeface="Sensa Wild Fill"/>
                <a:sym typeface="Sensa Wild Fill"/>
              </a:rPr>
              <a:t>valnøddelauget </a:t>
            </a:r>
          </a:p>
          <a:p>
            <a:pPr algn="l" marL="0" indent="0" lvl="0">
              <a:lnSpc>
                <a:spcPts val="4200"/>
              </a:lnSpc>
              <a:spcBef>
                <a:spcPct val="0"/>
              </a:spcBef>
            </a:pPr>
            <a:r>
              <a:rPr lang="en-US" sz="3000" u="none">
                <a:solidFill>
                  <a:srgbClr val="67862E"/>
                </a:solidFill>
                <a:latin typeface="Sensa Wild Fill"/>
                <a:ea typeface="Sensa Wild Fill"/>
                <a:cs typeface="Sensa Wild Fill"/>
                <a:sym typeface="Sensa Wild Fill"/>
              </a:rPr>
              <a:t>verdens ende </a:t>
            </a:r>
          </a:p>
          <a:p>
            <a:pPr algn="l" marL="0" indent="0" lvl="0">
              <a:lnSpc>
                <a:spcPts val="4200"/>
              </a:lnSpc>
              <a:spcBef>
                <a:spcPct val="0"/>
              </a:spcBef>
            </a:pPr>
            <a:r>
              <a:rPr lang="en-US" sz="3000" u="none">
                <a:solidFill>
                  <a:srgbClr val="67862E"/>
                </a:solidFill>
                <a:latin typeface="Sensa Wild Fill"/>
                <a:ea typeface="Sensa Wild Fill"/>
                <a:cs typeface="Sensa Wild Fill"/>
                <a:sym typeface="Sensa Wild Fill"/>
              </a:rPr>
              <a:t>kalø økoligiske landbrugsskole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9873961" y="649129"/>
            <a:ext cx="5532090" cy="89249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6547"/>
              </a:lnSpc>
              <a:spcBef>
                <a:spcPct val="0"/>
              </a:spcBef>
            </a:pPr>
            <a:r>
              <a:rPr lang="en-US" sz="6750" spc="580" u="none">
                <a:solidFill>
                  <a:srgbClr val="FEF8ED"/>
                </a:solidFill>
                <a:latin typeface="Sensa Wild Fill"/>
                <a:ea typeface="Sensa Wild Fill"/>
                <a:cs typeface="Sensa Wild Fill"/>
                <a:sym typeface="Sensa Wild Fill"/>
              </a:rPr>
              <a:t>MEDLEMMER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702616" y="506179"/>
            <a:ext cx="3887326" cy="9159378"/>
          </a:xfrm>
          <a:custGeom>
            <a:avLst/>
            <a:gdLst/>
            <a:ahLst/>
            <a:cxnLst/>
            <a:rect r="r" b="b" t="t" l="l"/>
            <a:pathLst>
              <a:path h="9159378" w="3887326">
                <a:moveTo>
                  <a:pt x="0" y="0"/>
                </a:moveTo>
                <a:lnTo>
                  <a:pt x="3887325" y="0"/>
                </a:lnTo>
                <a:lnTo>
                  <a:pt x="3887325" y="9159378"/>
                </a:lnTo>
                <a:lnTo>
                  <a:pt x="0" y="915937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8358" t="0" r="-38358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false" rot="0">
            <a:off x="4697661" y="506179"/>
            <a:ext cx="3887326" cy="9159378"/>
          </a:xfrm>
          <a:custGeom>
            <a:avLst/>
            <a:gdLst/>
            <a:ahLst/>
            <a:cxnLst/>
            <a:rect r="r" b="b" t="t" l="l"/>
            <a:pathLst>
              <a:path h="9159378" w="3887326">
                <a:moveTo>
                  <a:pt x="0" y="0"/>
                </a:moveTo>
                <a:lnTo>
                  <a:pt x="3887326" y="0"/>
                </a:lnTo>
                <a:lnTo>
                  <a:pt x="3887326" y="9159378"/>
                </a:lnTo>
                <a:lnTo>
                  <a:pt x="0" y="915937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8358" t="0" r="-38358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>
  <p:cSld>
    <p:bg>
      <p:bgPr>
        <a:solidFill>
          <a:srgbClr val="FDCA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972469" y="3019740"/>
            <a:ext cx="7492511" cy="33985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8820"/>
              </a:lnSpc>
            </a:pPr>
            <a:r>
              <a:rPr lang="en-US" sz="8400" spc="722">
                <a:solidFill>
                  <a:srgbClr val="FEF8ED"/>
                </a:solidFill>
                <a:latin typeface="Sensa Wild Fill"/>
                <a:ea typeface="Sensa Wild Fill"/>
                <a:cs typeface="Sensa Wild Fill"/>
                <a:sym typeface="Sensa Wild Fill"/>
              </a:rPr>
              <a:t>HVEM KAN VÆRE MED I BONDELAUGET? 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2991285" y="8172260"/>
            <a:ext cx="6894556" cy="167414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714"/>
              </a:lnSpc>
            </a:pPr>
            <a:r>
              <a:rPr lang="en-US" sz="4830" spc="415">
                <a:solidFill>
                  <a:srgbClr val="FC9115"/>
                </a:solidFill>
                <a:latin typeface="Sensa Wild Fill"/>
                <a:ea typeface="Sensa Wild Fill"/>
                <a:cs typeface="Sensa Wild Fill"/>
                <a:sym typeface="Sensa Wild Fill"/>
              </a:rPr>
              <a:t>SE MERE PÅ: </a:t>
            </a:r>
          </a:p>
          <a:p>
            <a:pPr algn="l">
              <a:lnSpc>
                <a:spcPts val="6714"/>
              </a:lnSpc>
              <a:spcBef>
                <a:spcPct val="0"/>
              </a:spcBef>
            </a:pPr>
            <a:r>
              <a:rPr lang="en-US" sz="4830" spc="415">
                <a:solidFill>
                  <a:srgbClr val="FC9115"/>
                </a:solidFill>
                <a:latin typeface="Sensa Wild Fill"/>
                <a:ea typeface="Sensa Wild Fill"/>
                <a:cs typeface="Sensa Wild Fill"/>
                <a:sym typeface="Sensa Wild Fill"/>
              </a:rPr>
              <a:t>BONDELAUGET.DK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AAE466F8B06E144A1BF8DE2416566C0" ma:contentTypeVersion="18" ma:contentTypeDescription="Opret et nyt dokument." ma:contentTypeScope="" ma:versionID="3b28dac02c616589e2e2d3e1334c823c">
  <xsd:schema xmlns:xsd="http://www.w3.org/2001/XMLSchema" xmlns:xs="http://www.w3.org/2001/XMLSchema" xmlns:p="http://schemas.microsoft.com/office/2006/metadata/properties" xmlns:ns2="f632e2bd-26d5-4334-8b5e-5d166a39e68c" xmlns:ns3="c76614c5-745a-4a74-b56e-d64dd3441737" targetNamespace="http://schemas.microsoft.com/office/2006/metadata/properties" ma:root="true" ma:fieldsID="a9caf3df4ac209c1791b8f27021cca3f" ns2:_="" ns3:_="">
    <xsd:import namespace="f632e2bd-26d5-4334-8b5e-5d166a39e68c"/>
    <xsd:import namespace="c76614c5-745a-4a74-b56e-d64dd34417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32e2bd-26d5-4334-8b5e-5d166a39e6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Billedmærker" ma:readOnly="false" ma:fieldId="{5cf76f15-5ced-4ddc-b409-7134ff3c332f}" ma:taxonomyMulti="true" ma:sspId="9dcec7f4-c634-4e38-849e-a430a1fed7f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6614c5-745a-4a74-b56e-d64dd344173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c3b66a5-6d73-4331-a5e3-80cf8f669f82}" ma:internalName="TaxCatchAll" ma:showField="CatchAllData" ma:web="c76614c5-745a-4a74-b56e-d64dd344173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76614c5-745a-4a74-b56e-d64dd3441737" xsi:nil="true"/>
    <lcf76f155ced4ddcb4097134ff3c332f xmlns="f632e2bd-26d5-4334-8b5e-5d166a39e68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695E1B5-542A-449D-9940-EDACFB3EA162}"/>
</file>

<file path=customXml/itemProps2.xml><?xml version="1.0" encoding="utf-8"?>
<ds:datastoreItem xmlns:ds="http://schemas.openxmlformats.org/officeDocument/2006/customXml" ds:itemID="{0C6FA2D2-DB02-4375-9154-7B47FDD8A374}"/>
</file>

<file path=customXml/itemProps3.xml><?xml version="1.0" encoding="utf-8"?>
<ds:datastoreItem xmlns:ds="http://schemas.openxmlformats.org/officeDocument/2006/customXml" ds:itemID="{9B0DA4A4-8101-4827-A9EE-E121F0BD2895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bonde</dc:title>
  <cp:revision>1</cp:revision>
  <dcterms:created xsi:type="dcterms:W3CDTF">2006-08-16T00:00:00Z</dcterms:created>
  <dcterms:modified xsi:type="dcterms:W3CDTF">2011-08-01T06:04:30Z</dcterms:modified>
  <dc:identifier>DAGW0Ze2zgg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0x0101009AAE466F8B06E144A1BF8DE2416566C0</vt:lpwstr>
  </property>
</Properties>
</file>